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5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E4990-79CA-4149-8217-35278797AD83}" type="datetimeFigureOut">
              <a:rPr lang="en-US" smtClean="0"/>
              <a:pPr/>
              <a:t>6/6/2017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F11A1-F0A3-4B94-BC15-ED59A8049B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E4990-79CA-4149-8217-35278797AD83}" type="datetimeFigureOut">
              <a:rPr lang="en-US" smtClean="0"/>
              <a:pPr/>
              <a:t>6/6/2017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F11A1-F0A3-4B94-BC15-ED59A8049B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E4990-79CA-4149-8217-35278797AD83}" type="datetimeFigureOut">
              <a:rPr lang="en-US" smtClean="0"/>
              <a:pPr/>
              <a:t>6/6/2017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F11A1-F0A3-4B94-BC15-ED59A8049B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E4990-79CA-4149-8217-35278797AD83}" type="datetimeFigureOut">
              <a:rPr lang="en-US" smtClean="0"/>
              <a:pPr/>
              <a:t>6/6/2017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F11A1-F0A3-4B94-BC15-ED59A8049B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E4990-79CA-4149-8217-35278797AD83}" type="datetimeFigureOut">
              <a:rPr lang="en-US" smtClean="0"/>
              <a:pPr/>
              <a:t>6/6/2017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F11A1-F0A3-4B94-BC15-ED59A8049B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E4990-79CA-4149-8217-35278797AD83}" type="datetimeFigureOut">
              <a:rPr lang="en-US" smtClean="0"/>
              <a:pPr/>
              <a:t>6/6/2017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F11A1-F0A3-4B94-BC15-ED59A8049B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E4990-79CA-4149-8217-35278797AD83}" type="datetimeFigureOut">
              <a:rPr lang="en-US" smtClean="0"/>
              <a:pPr/>
              <a:t>6/6/2017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F11A1-F0A3-4B94-BC15-ED59A8049B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E4990-79CA-4149-8217-35278797AD83}" type="datetimeFigureOut">
              <a:rPr lang="en-US" smtClean="0"/>
              <a:pPr/>
              <a:t>6/6/2017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F11A1-F0A3-4B94-BC15-ED59A8049B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E4990-79CA-4149-8217-35278797AD83}" type="datetimeFigureOut">
              <a:rPr lang="en-US" smtClean="0"/>
              <a:pPr/>
              <a:t>6/6/2017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F11A1-F0A3-4B94-BC15-ED59A8049B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E4990-79CA-4149-8217-35278797AD83}" type="datetimeFigureOut">
              <a:rPr lang="en-US" smtClean="0"/>
              <a:pPr/>
              <a:t>6/6/2017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F11A1-F0A3-4B94-BC15-ED59A8049B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E4990-79CA-4149-8217-35278797AD83}" type="datetimeFigureOut">
              <a:rPr lang="en-US" smtClean="0"/>
              <a:pPr/>
              <a:t>6/6/2017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F11A1-F0A3-4B94-BC15-ED59A8049B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1E4990-79CA-4149-8217-35278797AD83}" type="datetimeFigureOut">
              <a:rPr lang="en-US" smtClean="0"/>
              <a:pPr/>
              <a:t>6/6/2017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F11A1-F0A3-4B94-BC15-ED59A8049BA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Interstate Spill Notification and Response Plan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90800" y="5410200"/>
            <a:ext cx="6400800" cy="1371600"/>
          </a:xfrm>
        </p:spPr>
        <p:txBody>
          <a:bodyPr>
            <a:normAutofit/>
          </a:bodyPr>
          <a:lstStyle/>
          <a:p>
            <a:pPr algn="r"/>
            <a:r>
              <a:rPr lang="en-US" sz="2400" dirty="0" smtClean="0"/>
              <a:t>2014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Technical Committee Meeting</a:t>
            </a:r>
          </a:p>
          <a:p>
            <a:pPr algn="r"/>
            <a:r>
              <a:rPr lang="en-US" sz="2400" dirty="0" smtClean="0"/>
              <a:t>June 6-7, 2017</a:t>
            </a:r>
          </a:p>
          <a:p>
            <a:pPr algn="r"/>
            <a:r>
              <a:rPr lang="en-US" sz="2400" dirty="0" smtClean="0"/>
              <a:t>West Baden Springs, IN</a:t>
            </a:r>
            <a:endParaRPr lang="en-US" sz="24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551714"/>
            <a:ext cx="1523999" cy="1306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Input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Spill plan has been provided to Water Users for their input.</a:t>
            </a:r>
          </a:p>
          <a:p>
            <a:endParaRPr lang="en-US" dirty="0" smtClean="0"/>
          </a:p>
          <a:p>
            <a:r>
              <a:rPr lang="en-US" dirty="0" smtClean="0"/>
              <a:t>Will be bringing plan to ORSANCO’s Emergency Response Workgroup for input.</a:t>
            </a:r>
          </a:p>
          <a:p>
            <a:endParaRPr lang="en-US" dirty="0" smtClean="0"/>
          </a:p>
          <a:p>
            <a:r>
              <a:rPr lang="en-US" dirty="0" smtClean="0"/>
              <a:t>TEC input.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Questions/Comments?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Thank You.</a:t>
            </a: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 Purpose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/>
          <a:lstStyle/>
          <a:p>
            <a:r>
              <a:rPr lang="en-US" dirty="0" smtClean="0"/>
              <a:t>Memorializes what ORSANCO does for spills Notification &amp; Response.</a:t>
            </a:r>
          </a:p>
          <a:p>
            <a:endParaRPr lang="en-US" dirty="0" smtClean="0"/>
          </a:p>
          <a:p>
            <a:r>
              <a:rPr lang="en-US" dirty="0" smtClean="0"/>
              <a:t>Ensures that all of our customers have a common understanding of what we promise to do.</a:t>
            </a:r>
          </a:p>
          <a:p>
            <a:endParaRPr lang="en-US" dirty="0" smtClean="0"/>
          </a:p>
          <a:p>
            <a:r>
              <a:rPr lang="en-US" dirty="0" smtClean="0"/>
              <a:t>Provides a vehicle for additional input for continuous improvement.  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1" y="5551714"/>
            <a:ext cx="1523999" cy="1306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 smtClean="0"/>
              <a:t>Plan Scope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8229600" cy="53340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ORSANCO provides notification and response to spills deemed to impact the Ohio River.</a:t>
            </a:r>
          </a:p>
          <a:p>
            <a:endParaRPr lang="en-US" dirty="0" smtClean="0"/>
          </a:p>
          <a:p>
            <a:r>
              <a:rPr lang="en-US" dirty="0" smtClean="0"/>
              <a:t>ORSANCO receives NRC notification of spills for all counties adjacent to the Ohio River plus 2 counties up the Kanawha River (Charleston).</a:t>
            </a:r>
          </a:p>
          <a:p>
            <a:endParaRPr lang="en-US" dirty="0" smtClean="0"/>
          </a:p>
          <a:p>
            <a:r>
              <a:rPr lang="en-US" dirty="0" smtClean="0"/>
              <a:t>Vast majority of spill reports ORSANCO receives are from the NRC.  Occasional report from state, water utility, citizen, or unusual ODS detection.  </a:t>
            </a:r>
          </a:p>
          <a:p>
            <a:endParaRPr lang="en-US" dirty="0" smtClean="0"/>
          </a:p>
          <a:p>
            <a:r>
              <a:rPr lang="en-US" dirty="0" smtClean="0"/>
              <a:t>11 OSANCO technical staff that provide</a:t>
            </a:r>
          </a:p>
          <a:p>
            <a:pPr>
              <a:buNone/>
            </a:pPr>
            <a:r>
              <a:rPr lang="en-US" dirty="0" smtClean="0"/>
              <a:t>	24-hour spills coverage on a weekly basis.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1" y="5551714"/>
            <a:ext cx="1523999" cy="1306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 Contents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conditions ORSANCO wants to know about.</a:t>
            </a:r>
          </a:p>
          <a:p>
            <a:endParaRPr lang="en-US" dirty="0" smtClean="0"/>
          </a:p>
          <a:p>
            <a:r>
              <a:rPr lang="en-US" dirty="0" smtClean="0"/>
              <a:t>How ODS monitoring will be used in spills detection.</a:t>
            </a:r>
          </a:p>
          <a:p>
            <a:endParaRPr lang="en-US" dirty="0" smtClean="0"/>
          </a:p>
          <a:p>
            <a:r>
              <a:rPr lang="en-US" dirty="0" smtClean="0"/>
              <a:t>ORSANCO’s Notification and </a:t>
            </a:r>
            <a:r>
              <a:rPr lang="en-US" smtClean="0"/>
              <a:t>Response </a:t>
            </a:r>
            <a:r>
              <a:rPr lang="en-US" smtClean="0"/>
              <a:t>procedures</a:t>
            </a:r>
            <a:r>
              <a:rPr lang="en-US" dirty="0" smtClean="0"/>
              <a:t>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ODS Detections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“Unusual” detections reported as a spill.</a:t>
            </a:r>
          </a:p>
          <a:p>
            <a:endParaRPr lang="en-US" dirty="0" smtClean="0"/>
          </a:p>
          <a:p>
            <a:r>
              <a:rPr lang="en-US" dirty="0" smtClean="0"/>
              <a:t>“Unusual” generally defined as:</a:t>
            </a:r>
          </a:p>
          <a:p>
            <a:pPr>
              <a:buNone/>
            </a:pPr>
            <a:r>
              <a:rPr lang="en-US" dirty="0" smtClean="0"/>
              <a:t>	detection &gt; 2ppb which has been confirmed to be the result of </a:t>
            </a:r>
            <a:r>
              <a:rPr lang="en-US" dirty="0" err="1" smtClean="0"/>
              <a:t>instream</a:t>
            </a:r>
            <a:r>
              <a:rPr lang="en-US" dirty="0" smtClean="0"/>
              <a:t> conditions.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ORSANCO’s Procedures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ORSANCO receives report.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Determine by best professional judgment that there is an impact to the Ohio River.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Report to state and federal emergency response agencies where lacking. 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4. Drinking Water Utility Notification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791200"/>
          </a:xfrm>
        </p:spPr>
        <p:txBody>
          <a:bodyPr>
            <a:normAutofit fontScale="25000" lnSpcReduction="20000"/>
          </a:bodyPr>
          <a:lstStyle/>
          <a:p>
            <a:pPr marL="571500" indent="-571500">
              <a:buFont typeface="+mj-lt"/>
              <a:buAutoNum type="romanUcPeriod"/>
            </a:pPr>
            <a:r>
              <a:rPr lang="en-US" sz="11200" dirty="0" smtClean="0"/>
              <a:t>When spill determined to be “significant and imminent”, utilities will be called.</a:t>
            </a:r>
          </a:p>
          <a:p>
            <a:pPr marL="571500" indent="-571500">
              <a:buNone/>
            </a:pPr>
            <a:r>
              <a:rPr lang="en-US" sz="11200" dirty="0" smtClean="0"/>
              <a:t>	</a:t>
            </a:r>
          </a:p>
          <a:p>
            <a:pPr marL="571500" indent="-571500">
              <a:buNone/>
            </a:pPr>
            <a:r>
              <a:rPr lang="en-US" sz="11200" dirty="0" smtClean="0"/>
              <a:t>	“Significant and imminent” is determined by best professional judgment.  </a:t>
            </a:r>
          </a:p>
          <a:p>
            <a:pPr marL="571500" indent="-571500">
              <a:buNone/>
            </a:pPr>
            <a:r>
              <a:rPr lang="en-US" sz="11200" dirty="0" smtClean="0"/>
              <a:t>	It means the utilities needs to know about it, and it needs to know quickly.</a:t>
            </a:r>
          </a:p>
          <a:p>
            <a:pPr marL="571500" indent="-571500">
              <a:buNone/>
            </a:pPr>
            <a:endParaRPr lang="en-US" sz="11200" dirty="0" smtClean="0"/>
          </a:p>
          <a:p>
            <a:pPr marL="1371600" indent="-1371600">
              <a:buNone/>
            </a:pPr>
            <a:r>
              <a:rPr lang="en-US" sz="11200" dirty="0" smtClean="0"/>
              <a:t>II.    When spill determined to be “possible threat”:</a:t>
            </a:r>
          </a:p>
          <a:p>
            <a:pPr marL="1371600" indent="-1371600">
              <a:buNone/>
            </a:pPr>
            <a:r>
              <a:rPr lang="en-US" sz="11200" dirty="0" smtClean="0"/>
              <a:t>       Call water utilities within 10 miles of spill.</a:t>
            </a:r>
          </a:p>
          <a:p>
            <a:pPr marL="1371600" indent="-1371600">
              <a:buNone/>
            </a:pPr>
            <a:r>
              <a:rPr lang="en-US" sz="11200" dirty="0" smtClean="0"/>
              <a:t>       This includes all unknown sheens of unknown size. </a:t>
            </a:r>
          </a:p>
          <a:p>
            <a:pPr marL="1371600" indent="-1371600">
              <a:buNone/>
            </a:pPr>
            <a:endParaRPr lang="en-US" sz="11200" dirty="0" smtClean="0"/>
          </a:p>
          <a:p>
            <a:pPr marL="1371600" indent="-1371600">
              <a:buNone/>
            </a:pPr>
            <a:r>
              <a:rPr lang="en-US" sz="11200" dirty="0" smtClean="0"/>
              <a:t>III.   All spills determined to impact Ohio River are</a:t>
            </a:r>
          </a:p>
          <a:p>
            <a:pPr marL="1371600" indent="-1371600">
              <a:buNone/>
            </a:pPr>
            <a:r>
              <a:rPr lang="en-US" sz="11200" dirty="0" smtClean="0"/>
              <a:t>        emailed to entire spills distribution list. </a:t>
            </a:r>
          </a:p>
          <a:p>
            <a:pPr marL="1371600" indent="-1371600">
              <a:buNone/>
            </a:pPr>
            <a:endParaRPr lang="en-US" sz="11200" dirty="0" smtClean="0"/>
          </a:p>
          <a:p>
            <a:pPr marL="571500" indent="-571500">
              <a:buNone/>
            </a:pPr>
            <a:endParaRPr lang="en-US" sz="8600" dirty="0" smtClean="0"/>
          </a:p>
          <a:p>
            <a:pPr marL="571500" indent="-571500">
              <a:buNone/>
            </a:pPr>
            <a:r>
              <a:rPr lang="en-US" sz="8600" dirty="0" smtClean="0"/>
              <a:t>	</a:t>
            </a:r>
          </a:p>
          <a:p>
            <a:pPr marL="571500" indent="-571500">
              <a:buFont typeface="+mj-lt"/>
              <a:buAutoNum type="romanUcPeriod"/>
            </a:pPr>
            <a:endParaRPr lang="en-US" sz="6700" dirty="0" smtClean="0"/>
          </a:p>
          <a:p>
            <a:pPr marL="514350" indent="-514350">
              <a:buFont typeface="+mj-lt"/>
              <a:buAutoNum type="alphaLcParenR"/>
            </a:pPr>
            <a:endParaRPr lang="en-US" dirty="0" smtClean="0"/>
          </a:p>
          <a:p>
            <a:pPr marL="514350" indent="-51435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Response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ORSANCO will provide response activities such as on-river monitoring and time-of-travel modeling when requested by state or federal agencies, or water utilities, or when ORSANCO deems it appropriate.  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Spill Notification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ORSANCO maintains a Spill Response Directory which is updated annually which </a:t>
            </a:r>
            <a:r>
              <a:rPr lang="en-US" dirty="0" err="1" smtClean="0"/>
              <a:t>provies</a:t>
            </a:r>
            <a:r>
              <a:rPr lang="en-US" dirty="0" smtClean="0"/>
              <a:t> all contact info.</a:t>
            </a:r>
          </a:p>
          <a:p>
            <a:endParaRPr lang="en-US" dirty="0" smtClean="0"/>
          </a:p>
          <a:p>
            <a:r>
              <a:rPr lang="en-US" dirty="0" smtClean="0"/>
              <a:t>ORSANCO maintains email distribution list for spills notification.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dat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themedata</Template>
  <TotalTime>154</TotalTime>
  <Words>321</Words>
  <Application>Microsoft Office PowerPoint</Application>
  <PresentationFormat>On-screen Show (4:3)</PresentationFormat>
  <Paragraphs>68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Cambria</vt:lpstr>
      <vt:lpstr>themedata</vt:lpstr>
      <vt:lpstr>Interstate Spill Notification and Response Plan</vt:lpstr>
      <vt:lpstr>Plan Purpose</vt:lpstr>
      <vt:lpstr>Plan Scope</vt:lpstr>
      <vt:lpstr>Plan Contents</vt:lpstr>
      <vt:lpstr>ODS Detections</vt:lpstr>
      <vt:lpstr>ORSANCO’s Procedures</vt:lpstr>
      <vt:lpstr>4. Drinking Water Utility Notification</vt:lpstr>
      <vt:lpstr>Response</vt:lpstr>
      <vt:lpstr>Spill Notification Resources</vt:lpstr>
      <vt:lpstr>Input</vt:lpstr>
      <vt:lpstr>Questions/Comments?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Jason Heath</dc:creator>
  <cp:lastModifiedBy>ORSANCO 32</cp:lastModifiedBy>
  <cp:revision>37</cp:revision>
  <dcterms:created xsi:type="dcterms:W3CDTF">2017-06-02T12:48:49Z</dcterms:created>
  <dcterms:modified xsi:type="dcterms:W3CDTF">2017-06-06T15:41:20Z</dcterms:modified>
</cp:coreProperties>
</file>